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7.jpg" ContentType="image/png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1" r:id="rId2"/>
    <p:sldId id="259" r:id="rId3"/>
    <p:sldId id="258" r:id="rId4"/>
    <p:sldId id="285" r:id="rId5"/>
    <p:sldId id="272" r:id="rId6"/>
    <p:sldId id="256" r:id="rId7"/>
    <p:sldId id="274" r:id="rId8"/>
    <p:sldId id="286" r:id="rId9"/>
    <p:sldId id="287" r:id="rId10"/>
    <p:sldId id="288" r:id="rId11"/>
    <p:sldId id="268" r:id="rId12"/>
    <p:sldId id="264" r:id="rId13"/>
    <p:sldId id="263" r:id="rId14"/>
    <p:sldId id="266" r:id="rId15"/>
    <p:sldId id="261" r:id="rId16"/>
    <p:sldId id="262" r:id="rId17"/>
    <p:sldId id="267" r:id="rId18"/>
    <p:sldId id="265" r:id="rId19"/>
    <p:sldId id="280" r:id="rId20"/>
    <p:sldId id="269" r:id="rId21"/>
    <p:sldId id="277" r:id="rId22"/>
    <p:sldId id="271" r:id="rId23"/>
    <p:sldId id="279" r:id="rId24"/>
    <p:sldId id="276" r:id="rId25"/>
    <p:sldId id="260" r:id="rId26"/>
    <p:sldId id="283" r:id="rId27"/>
    <p:sldId id="284" r:id="rId2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5"/>
    <p:restoredTop sz="94140"/>
  </p:normalViewPr>
  <p:slideViewPr>
    <p:cSldViewPr snapToGrid="0" snapToObjects="1">
      <p:cViewPr varScale="1">
        <p:scale>
          <a:sx n="107" d="100"/>
          <a:sy n="107" d="100"/>
        </p:scale>
        <p:origin x="48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1T18:03:10.05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2203 1 24575,'-15'0'0,"2"0"0,4 0 0,-4 0 0,-1 0 0,-11 0 0,-28 0 0,12 0 0,-58 0 0,29 16 0,-23-5 0,23 29 0,8-14 0,18 4 0,4-7 0,-18-8 0,-15 22 0,25-22 0,0 2 0,5 8 0,0 2 0,-16 4 0,0 1 0,-21 24 0,32-28 0,-1 0 0,6-2 0,0 0 0,1 6 0,0 1 0,-7 3 0,-3 1 0,-6 8 0,1 4 0,4 2 0,1 1 0,5-10 0,4 0 0,-18 32 0,2-6 0,35-24 0,-12 24 0,6-4 0,12-1 0,-2-19 0,5 14 0,4-28 0,-2 17 0,-1 1 0,7-11 0,-8 36 0,13 7 0,-15 16 0,15-23 0,-6-22 0,8-26 0,0 15 0,0 10 0,0 14 0,8 13 0,-6-24 0,6 0 0,7-7 0,-12-16 0,15 10 0,-12-8 0,13 8 0,-6-10 0,12 15 0,-13-18 0,3 0 0,1 5 0,7 21 0,12-6 0,-8 15 0,20-4 0,-28-31 0,13 22 0,-15-33 0,0 16 0,9-10 0,-2 11 0,2-12 0,-6 4 0,5-5 0,19 16 0,8-6 0,3 9 0,-15-15 0,-15-8 0,-7 1 0,0-7 0,0 3 0,7 2 0,2 1 0,20 4 0,-10-3 0,23 5 0,-22-8 0,22 8 0,-10-8 0,1 5 0,22 7 0,-39-12 0,50 11 0,-11-5 0,10 0 0,-14 4 0,-31-12 0,-20-3 0,0 0 0,-4-5 0,10 0 0,25-4 0,31 0 0,-27 5 0,3-1 0,-1-3 0,-1 1 0,1 2 0,-4 1 0,9-5 0,-9 0 0,-33 0 0,-4 0 0,-1 0 0,-4 0 0,11 5 0,2-4 0,39 4 0,18 4 0,-25-4 0,2 1 0,-1 4 0,-1 0 0,26 1 0,-27-3 0,-32-8 0,3 0 0,12 0 0,1 0 0,36 0 0,-6 0 0,26-8 0,-13 6 0,-24-7 0,-18 9 0,-12 0 0,-7 0 0,6 0 0,-7-4 0,33-5 0,-17 3 0,39-2 0,-23 1 0,-6 1 0,1-2 0,8-5 0,14 3 0,-8-4 0,-7 0 0,-27 9 0,15-6 0,23 10 0,-16-7 0,0 4 0,-30 3 0,4-13 0,25-8 0,6-3 0,0-6 0,-1 3 0,-4 1 0,-14 4 0,-14 5 0,2 1 0,-12 4 0,-1 4 0,-7 0 0,24-17 0,5-16 0,31-21 0,-24 18 0,1 3 0,-28 20 0,-5-5 0,7-20 0,-10 10 0,5-24 0,-7 31 0,0-15 0,0 18 0,0 0 0,0-19 0,0-10 0,-8-11 0,7 10 0,-6 19 0,7 20 0,0-7 0,-8-15 0,7-11 0,-15-26 0,10 31 0,-11-39 0,7 59 0,0-26 0,6 38 0,4-3 0,-4 3 0,-1-28 0,0-3 0,1-2 0,-1 2 0,4 29 0,-4-4 0,5 11 0,-4 0 0,3-4 0,-7-1 0,7-4 0,-8-8 0,2-1 0,1-7 0,-3 11 0,4-1 0,0 10 0,1-4 0,-1-7 0,4-2 0,-5 0 0,2 2 0,3-14 0,-7 16 0,-3-22 0,5 25 0,-10-13 0,7 14 0,-5-27 0,-4 23 0,-8-49 0,0 26 0,2-11 0,-1 12 0,14 29 0,-4-8 0,6 14 0,0-7 0,-4 3 0,3 0 0,-7-3 0,3 7 0,-6-14 0,1 8 0,-1-5 0,-11-10 0,-4 1 0,-13-18 0,1 0 0,5 11 0,9 6 0,0 8 0,0-8 0,-2 5 0,2-6 0,12 16 0,4 3 0,-11-13 0,11 12 0,-34-22 0,25 18 0,-14-3 0,8 5 0,5 6 0,4 0 0,2 3 0,12-1 0,-4 3 0,-8-5 0,1 1 0,-5-1 0,0 0 0,9 5 0,-8-5 0,14 5 0,-7 0 0,3-3 0,-12-5 0,10 6 0,-9-9 0,11 11 0,-4-4 0,0 4 0,4-3 0,1 7 0,4-3 0,0 4 0,0 0 0,0 0 0,0 0 0,-4-4 0,3 3 0,-7-3 0,7 4 0,-7 0 0,3 0 0,-11 0 0,5 0 0,-1 0 0,4 0 0,7 0 0,-3 0 0,4 0 0,0 0 0,0 0 0,0 0 0,-4 0 0,3-4 0,-3 3 0,4-3 0,-4 4 0,3 0 0,-4 0 0,5 0 0,0 0 0,0 0 0,0 0 0,0 0 0,0-4 0,-4 3 0,3-7 0,-7 7 0,7-7 0,-3 3 0,4 0 0,0-3 0,0 7 0,0-3 0,0 0 0,-4-1 0,-1-4 0,0 4 0,-3-3 0,7 3 0,-3 0 0,4-3 0,0 7 0,0-3 0,-20-4 0,7 2 0,-9-3 0,14 5 0,-3 4 0,8-4 0,-19 3 0,15-3 0,-9 4 0,11 0 0,5 4 0,1-3 0,3 3 0,-4-4 0,-4 0 0,3 0 0,-3 4 0,0-3 0,3 3 0,-7-4 0,7 0 0,1 0 0,5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01CB6E2-63CA-717B-BB73-132E875B7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71AF7D5-8C32-9B6D-95F1-949245754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81813C7-EC1F-1075-6941-4AC323B7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3290692-541B-26C6-CEA3-FBBC83195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C42DA7-DCFE-39B1-5A2D-789ED4148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608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ADF4DB-6FE6-5B28-9CFB-CFD9F1B9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A9458CC-BA1D-DD9E-1652-D2727135D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0B9C508-D1BE-7277-DC2A-FAEC778F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49845D6-7183-3A06-0DD8-8CDF8D01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F40C2E5-B674-2B65-D382-8E5443A0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8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E6677E1-B29F-C833-BE14-4BAF126BD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133D764-95B7-3DDA-9251-04BE5E344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053C60-63AF-EDF0-0B23-580239C3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7C0971-CA9B-67A8-DFFD-93A3A3EE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751AE9-E50C-4C3E-6A16-5DAEEF37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53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A8D86D-1CA2-D36B-6240-42E31D01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FBC4157-B938-8DDE-E042-CE97B6E15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C9EC453-E2AA-835B-CEDE-0A690C55D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BA4235-0A61-789F-E723-C4BC393FE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95D5EC8-A951-9C77-68F3-3DDBD9BD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7820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C5DD23-CCA3-DBB6-CD9C-67914BC2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901AEC5-2CFF-627C-8FC4-CDD0CC2AE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F6516D6-F86B-B215-F360-1ACDC6FA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217A9B-1129-9AB7-90BF-9ED94CA8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638A197-7C69-1796-FF30-9EA60FAB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53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A25544-D14B-6991-8350-6082B888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FCD4F4-4112-80F6-69C3-254FD2A9B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7AF4C5-2036-55AF-7B11-7695FB0AC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0F385AA-60AC-0B41-6A25-156046AF4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677199E-E5C3-8751-AEA5-E109B146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053150-A1BC-4585-C9A9-575A2B00D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786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AF3CD3-59A3-0E62-59A3-811C3A5A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22C0C7E-D549-91C8-7650-D4A59181A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0C680B4-119B-91C5-45F3-D60CDD49D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2A162774-6BC1-C710-D871-56DABA6DD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1FBFFE2-79C0-B1D9-52BC-4C6D9C5095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95CAF80-2BAF-FBAD-C599-2892C07B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6AEEFF8B-31A8-A63E-AAD2-768E9FDD9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4C8954A-3D95-9D5A-575C-70A03FC5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151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24090B-4B8B-BDDB-EDB7-6CB9ACC11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031D296-2AA5-CDC2-005D-DEB82499E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1DADBF5-EF29-C710-022B-4BE52A972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53DEEF-8924-04CA-9B57-58C7A947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57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84713D2-DDF8-251B-0FDD-27A72649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DF5D3B2-E235-4EF8-D558-12A568B47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738481-A1B5-6129-F122-4FA5B0C7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758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66C6BE-E02B-1C4A-D08C-6DDE072E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57CD22-1FAC-5AEB-4186-B7BEDA86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3498C4-217F-479F-7420-B058E190D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4440AD6-083D-E0CA-EC92-26632434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785FFC4-9C53-6CEC-106F-56E3B1ACA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9F6578-F013-6801-072D-C4EFA7D4B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1794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52EB29-EBF9-80EA-0A4F-84B45F982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D2BDDA8B-CE45-15AE-5F02-EA8496736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86605BE-32DD-16D9-EB49-6D90CC775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8470769-4D81-DFD2-8C49-B581F8BC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5E6A1A5-5D0C-7D61-8577-0F69E5F8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C89D8CA-1E8B-B2C4-8E7D-A1D34BE98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6654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BE7914B-4391-A467-3535-DC0F9165B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0C49FB7-0B14-946F-5090-886C6D78BD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5216AE-5AB2-9E11-3B45-1422C53D1E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792FF-3FE2-1A46-BEED-96B8EF209EFB}" type="datetimeFigureOut">
              <a:rPr kumimoji="1" lang="ja-JP" altLang="en-US" smtClean="0"/>
              <a:t>2023/12/7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01DEA4E-3AF4-8651-16BD-3AD7D8D0C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F076F1-E0E6-D104-9205-909679B1A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B9F6E-737C-1D41-A67B-1DA40773A5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113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ibili.com/video/BV1RL411p7ek/?spm_id_from=333.788.recommend_more_video.3&amp;vd_source=c3924acfca7fb47c13d90b9fd0809fc8" TargetMode="External"/><Relationship Id="rId2" Type="http://schemas.openxmlformats.org/officeDocument/2006/relationships/hyperlink" Target="&#12304;&#12304;&#21556;&#20142;&#33721;&#12305;&#33487;&#24030;&#35780;&#24377;-&#20320;&#19968;&#23450;&#21548;&#36807;&#20294;&#21487;&#33021;&#21483;&#19981;&#20986;&#21517;&#23383;&#30340;&#26354;&#23376;&#12298;&#22235;&#23395;&#27468;&#12299;&#12305;%20https:/www.bilibili.com/video/BV1RL411p7ek/?share_source=copy_web&amp;vd_source=b924d9b52fcc4439122a703872109db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F24A09B-713F-43FC-AB6E-B88083968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1F5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2727B7-44E4-2918-989E-D045589E32FE}"/>
              </a:ext>
            </a:extLst>
          </p:cNvPr>
          <p:cNvSpPr txBox="1"/>
          <p:nvPr/>
        </p:nvSpPr>
        <p:spPr>
          <a:xfrm>
            <a:off x="646744" y="640080"/>
            <a:ext cx="4173905" cy="5577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6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蘇州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B91AB35-C3B4-4B70-B3DD-13D63B7DA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3975" y="2423149"/>
            <a:ext cx="0" cy="201168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夕日が沈む街並み&#10;&#10;自動的に生成された説明">
            <a:extLst>
              <a:ext uri="{FF2B5EF4-FFF2-40B4-BE49-F238E27FC236}">
                <a16:creationId xmlns:a16="http://schemas.microsoft.com/office/drawing/2014/main" id="{54BC6171-8B55-D684-DC1E-7551E8AEC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81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09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AE473BD-9A2A-420F-B844-12BCFA3D4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2430C6-58E4-6609-EF7E-80F61085BE14}"/>
              </a:ext>
            </a:extLst>
          </p:cNvPr>
          <p:cNvSpPr txBox="1"/>
          <p:nvPr/>
        </p:nvSpPr>
        <p:spPr>
          <a:xfrm>
            <a:off x="549276" y="458033"/>
            <a:ext cx="7894079" cy="7262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3200" b="1">
                <a:latin typeface="+mj-lt"/>
                <a:ea typeface="+mj-ea"/>
                <a:cs typeface="+mj-cs"/>
              </a:rPr>
              <a:t>蘇州大学　</a:t>
            </a:r>
            <a:r>
              <a:rPr kumimoji="1" lang="en-US" altLang="ja-JP" sz="3200" b="1" dirty="0">
                <a:latin typeface="+mj-lt"/>
                <a:ea typeface="+mj-ea"/>
                <a:cs typeface="+mj-cs"/>
              </a:rPr>
              <a:t>1900</a:t>
            </a:r>
            <a:r>
              <a:rPr kumimoji="1" lang="ja-JP" altLang="en-US" sz="3200" b="1">
                <a:latin typeface="+mj-lt"/>
                <a:ea typeface="+mj-ea"/>
                <a:cs typeface="+mj-cs"/>
              </a:rPr>
              <a:t>創立　前身は東呉大学　　</a:t>
            </a:r>
          </a:p>
        </p:txBody>
      </p:sp>
      <p:pic>
        <p:nvPicPr>
          <p:cNvPr id="5" name="図 4" descr="屋外, 道路, 建物, ベンチ が含まれている画像&#10;&#10;自動的に生成された説明">
            <a:extLst>
              <a:ext uri="{FF2B5EF4-FFF2-40B4-BE49-F238E27FC236}">
                <a16:creationId xmlns:a16="http://schemas.microsoft.com/office/drawing/2014/main" id="{D5D18C50-D1B8-EF9A-C0AE-869E7B5EF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738" y="1557339"/>
            <a:ext cx="35640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図 6" descr="森の中の建物&#10;&#10;自動的に生成された説明">
            <a:extLst>
              <a:ext uri="{FF2B5EF4-FFF2-40B4-BE49-F238E27FC236}">
                <a16:creationId xmlns:a16="http://schemas.microsoft.com/office/drawing/2014/main" id="{C680B1EB-6675-E59C-D33D-AEE9754F0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40" y="1557339"/>
            <a:ext cx="35640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" name="図 2" descr="建物, 屋外, レンガ, 家 が含まれている画像&#10;&#10;自動的に生成された説明">
            <a:extLst>
              <a:ext uri="{FF2B5EF4-FFF2-40B4-BE49-F238E27FC236}">
                <a16:creationId xmlns:a16="http://schemas.microsoft.com/office/drawing/2014/main" id="{3B8714F9-5000-0861-1899-30DE92227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882" y="1557339"/>
            <a:ext cx="3564000" cy="4752000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66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雲の間から見える海&#10;&#10;自動的に生成された説明">
            <a:extLst>
              <a:ext uri="{FF2B5EF4-FFF2-40B4-BE49-F238E27FC236}">
                <a16:creationId xmlns:a16="http://schemas.microsoft.com/office/drawing/2014/main" id="{193612BC-EE2C-DA62-688E-A755BD82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98" y="1247678"/>
            <a:ext cx="6105768" cy="4579325"/>
          </a:xfrm>
          <a:prstGeom prst="rect">
            <a:avLst/>
          </a:prstGeom>
        </p:spPr>
      </p:pic>
      <p:pic>
        <p:nvPicPr>
          <p:cNvPr id="9" name="図 8" descr="海に浮かんでいる&#10;&#10;自動的に生成された説明">
            <a:extLst>
              <a:ext uri="{FF2B5EF4-FFF2-40B4-BE49-F238E27FC236}">
                <a16:creationId xmlns:a16="http://schemas.microsoft.com/office/drawing/2014/main" id="{4ECF3BE7-5D85-6FFA-122E-070EF6AD4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35" y="1860141"/>
            <a:ext cx="5578167" cy="313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0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BEA412-41D5-6C89-17DC-25B9003B5A03}"/>
              </a:ext>
            </a:extLst>
          </p:cNvPr>
          <p:cNvSpPr txBox="1"/>
          <p:nvPr/>
        </p:nvSpPr>
        <p:spPr>
          <a:xfrm>
            <a:off x="112540" y="154745"/>
            <a:ext cx="2996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/>
              <a:t>太湖の三白</a:t>
            </a:r>
            <a:endParaRPr kumimoji="1" lang="ja-JP" altLang="en-US" sz="3600" b="1"/>
          </a:p>
        </p:txBody>
      </p:sp>
      <p:pic>
        <p:nvPicPr>
          <p:cNvPr id="6" name="図 5" descr="水, 魚, 動物, 鳥 が含まれている画像&#10;&#10;自動的に生成された説明">
            <a:extLst>
              <a:ext uri="{FF2B5EF4-FFF2-40B4-BE49-F238E27FC236}">
                <a16:creationId xmlns:a16="http://schemas.microsoft.com/office/drawing/2014/main" id="{D13D2DA1-F7F0-06A7-D2ED-ADD0CA3B22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8" t="16822" r="-243"/>
          <a:stretch/>
        </p:blipFill>
        <p:spPr>
          <a:xfrm>
            <a:off x="654943" y="801077"/>
            <a:ext cx="3890469" cy="49385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EBE0371-022F-1F03-7CCC-F2E71D8FE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397" y="801077"/>
            <a:ext cx="3836740" cy="4136684"/>
          </a:xfrm>
          <a:prstGeom prst="rect">
            <a:avLst/>
          </a:prstGeom>
        </p:spPr>
      </p:pic>
      <p:pic>
        <p:nvPicPr>
          <p:cNvPr id="12" name="図 11" descr="パスタの料理&#10;&#10;自動的に生成された説明">
            <a:extLst>
              <a:ext uri="{FF2B5EF4-FFF2-40B4-BE49-F238E27FC236}">
                <a16:creationId xmlns:a16="http://schemas.microsoft.com/office/drawing/2014/main" id="{ECD55940-93CB-12D3-F8D4-58CA21BD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866" y="801076"/>
            <a:ext cx="3836740" cy="314846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3168702-35E3-DF46-0149-08CA3C0BD8A3}"/>
              </a:ext>
            </a:extLst>
          </p:cNvPr>
          <p:cNvSpPr txBox="1"/>
          <p:nvPr/>
        </p:nvSpPr>
        <p:spPr>
          <a:xfrm>
            <a:off x="1121186" y="5795313"/>
            <a:ext cx="2957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/>
              <a:t>中国語：白魚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361B4CE-D701-85F7-07AE-7417ED9181EC}"/>
              </a:ext>
            </a:extLst>
          </p:cNvPr>
          <p:cNvSpPr txBox="1"/>
          <p:nvPr/>
        </p:nvSpPr>
        <p:spPr>
          <a:xfrm>
            <a:off x="4698610" y="5146739"/>
            <a:ext cx="2452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/>
              <a:t>中国語：銀魚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4AD21FF-5316-10F2-8AC4-32D542A47E7E}"/>
              </a:ext>
            </a:extLst>
          </p:cNvPr>
          <p:cNvSpPr txBox="1"/>
          <p:nvPr/>
        </p:nvSpPr>
        <p:spPr>
          <a:xfrm>
            <a:off x="9467557" y="4149969"/>
            <a:ext cx="1603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/>
              <a:t>白蝦</a:t>
            </a:r>
          </a:p>
        </p:txBody>
      </p:sp>
    </p:spTree>
    <p:extLst>
      <p:ext uri="{BB962C8B-B14F-4D97-AF65-F5344CB8AC3E}">
        <p14:creationId xmlns:p14="http://schemas.microsoft.com/office/powerpoint/2010/main" val="1215866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ボウルに入ったスープ&#10;&#10;中程度の精度で自動的に生成された説明">
            <a:extLst>
              <a:ext uri="{FF2B5EF4-FFF2-40B4-BE49-F238E27FC236}">
                <a16:creationId xmlns:a16="http://schemas.microsoft.com/office/drawing/2014/main" id="{946524A8-3B8D-BBB1-0BEA-CDA3005E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65883" y="619570"/>
            <a:ext cx="4975761" cy="402637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5159B7-79C8-1D6B-40B5-D9DAE462E66E}"/>
              </a:ext>
            </a:extLst>
          </p:cNvPr>
          <p:cNvSpPr txBox="1"/>
          <p:nvPr/>
        </p:nvSpPr>
        <p:spPr>
          <a:xfrm>
            <a:off x="4431323" y="5293610"/>
            <a:ext cx="4731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銀魚とジュンサイのスープ</a:t>
            </a:r>
          </a:p>
        </p:txBody>
      </p:sp>
      <p:pic>
        <p:nvPicPr>
          <p:cNvPr id="7" name="図 6" descr="皿の上にある数種類の食事&#10;&#10;自動的に生成された説明">
            <a:extLst>
              <a:ext uri="{FF2B5EF4-FFF2-40B4-BE49-F238E27FC236}">
                <a16:creationId xmlns:a16="http://schemas.microsoft.com/office/drawing/2014/main" id="{97F81B71-FFE3-D4FF-1F15-4AF5885C2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09" y="319440"/>
            <a:ext cx="3902990" cy="5205003"/>
          </a:xfrm>
          <a:prstGeom prst="rect">
            <a:avLst/>
          </a:prstGeom>
        </p:spPr>
      </p:pic>
      <p:pic>
        <p:nvPicPr>
          <p:cNvPr id="9" name="図 8" descr="パスタの料理&#10;&#10;自動的に生成された説明">
            <a:extLst>
              <a:ext uri="{FF2B5EF4-FFF2-40B4-BE49-F238E27FC236}">
                <a16:creationId xmlns:a16="http://schemas.microsoft.com/office/drawing/2014/main" id="{8E8C65FE-8CEE-4DAA-CBE3-44FFAC2E1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829" y="0"/>
            <a:ext cx="3710341" cy="426251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BCA58C-FB17-CBCA-98CD-A564F574EA2E}"/>
              </a:ext>
            </a:extLst>
          </p:cNvPr>
          <p:cNvSpPr txBox="1"/>
          <p:nvPr/>
        </p:nvSpPr>
        <p:spPr>
          <a:xfrm>
            <a:off x="1139482" y="5781822"/>
            <a:ext cx="1744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/>
              <a:t>白魚の蒸し</a:t>
            </a:r>
            <a:endParaRPr kumimoji="1" lang="ja-JP" altLang="en-US" sz="24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FAADE1-0519-33E7-19A8-239B194CB7F6}"/>
              </a:ext>
            </a:extLst>
          </p:cNvPr>
          <p:cNvSpPr txBox="1"/>
          <p:nvPr/>
        </p:nvSpPr>
        <p:spPr>
          <a:xfrm>
            <a:off x="8825293" y="4571939"/>
            <a:ext cx="294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/>
              <a:t>白蝦の炒め・塩蒸し</a:t>
            </a:r>
          </a:p>
        </p:txBody>
      </p:sp>
    </p:spTree>
    <p:extLst>
      <p:ext uri="{BB962C8B-B14F-4D97-AF65-F5344CB8AC3E}">
        <p14:creationId xmlns:p14="http://schemas.microsoft.com/office/powerpoint/2010/main" val="135575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動物, バスケット, おり, 小さい が含まれている画像&#10;&#10;自動的に生成された説明">
            <a:extLst>
              <a:ext uri="{FF2B5EF4-FFF2-40B4-BE49-F238E27FC236}">
                <a16:creationId xmlns:a16="http://schemas.microsoft.com/office/drawing/2014/main" id="{7394BB1C-0126-6FA5-43B8-3D74D94A3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36" y="766457"/>
            <a:ext cx="3710510" cy="4948312"/>
          </a:xfrm>
          <a:prstGeom prst="rect">
            <a:avLst/>
          </a:prstGeom>
        </p:spPr>
      </p:pic>
      <p:pic>
        <p:nvPicPr>
          <p:cNvPr id="13" name="図 12" descr="エビと野菜&#10;&#10;低い精度で自動的に生成された説明">
            <a:extLst>
              <a:ext uri="{FF2B5EF4-FFF2-40B4-BE49-F238E27FC236}">
                <a16:creationId xmlns:a16="http://schemas.microsoft.com/office/drawing/2014/main" id="{BBA07742-F614-F179-55EC-6B3483005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131" y="766457"/>
            <a:ext cx="3703559" cy="4936150"/>
          </a:xfrm>
          <a:prstGeom prst="rect">
            <a:avLst/>
          </a:prstGeom>
        </p:spPr>
      </p:pic>
      <p:pic>
        <p:nvPicPr>
          <p:cNvPr id="15" name="図 14" descr="動物, 皿, 食品, いっぱい が含まれている画像&#10;&#10;自動的に生成された説明">
            <a:extLst>
              <a:ext uri="{FF2B5EF4-FFF2-40B4-BE49-F238E27FC236}">
                <a16:creationId xmlns:a16="http://schemas.microsoft.com/office/drawing/2014/main" id="{A220BC4F-8516-D343-CE40-24ACD7011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271" y="749187"/>
            <a:ext cx="4018935" cy="535962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DBF8C7-8BAD-4801-CDDA-92C43549C688}"/>
              </a:ext>
            </a:extLst>
          </p:cNvPr>
          <p:cNvSpPr txBox="1"/>
          <p:nvPr/>
        </p:nvSpPr>
        <p:spPr>
          <a:xfrm>
            <a:off x="4965895" y="164412"/>
            <a:ext cx="312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/>
              <a:t>太湖一号</a:t>
            </a:r>
          </a:p>
        </p:txBody>
      </p:sp>
    </p:spTree>
    <p:extLst>
      <p:ext uri="{BB962C8B-B14F-4D97-AF65-F5344CB8AC3E}">
        <p14:creationId xmlns:p14="http://schemas.microsoft.com/office/powerpoint/2010/main" val="4114754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10704C1-59AC-7996-F767-37CB1280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65" y="884943"/>
            <a:ext cx="6228631" cy="358071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8575901-3C07-F90A-F654-D82EF0A0F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97565" y="959148"/>
            <a:ext cx="5400980" cy="375254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E6520B3-2857-6EDD-6D6C-8C17F3272391}"/>
              </a:ext>
            </a:extLst>
          </p:cNvPr>
          <p:cNvSpPr txBox="1"/>
          <p:nvPr/>
        </p:nvSpPr>
        <p:spPr>
          <a:xfrm>
            <a:off x="7726520" y="5610440"/>
            <a:ext cx="276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/>
              <a:t>田鰻の煮込み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66D5A1E-97B7-C9FC-48C9-7739812D2224}"/>
              </a:ext>
            </a:extLst>
          </p:cNvPr>
          <p:cNvSpPr txBox="1"/>
          <p:nvPr/>
        </p:nvSpPr>
        <p:spPr>
          <a:xfrm>
            <a:off x="1127094" y="4580058"/>
            <a:ext cx="4262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i="0">
                <a:solidFill>
                  <a:srgbClr val="040C28"/>
                </a:solidFill>
                <a:effectLst/>
                <a:latin typeface="Google Sans"/>
              </a:rPr>
              <a:t>ケツギョの唐揚げ甘酢がけ</a:t>
            </a:r>
            <a:endParaRPr kumimoji="1" lang="ja-JP" altLang="en-US" sz="2400" b="1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56254B0-5758-B44C-FCCD-486D9D7FCB73}"/>
              </a:ext>
            </a:extLst>
          </p:cNvPr>
          <p:cNvSpPr txBox="1"/>
          <p:nvPr/>
        </p:nvSpPr>
        <p:spPr>
          <a:xfrm>
            <a:off x="1746159" y="5135799"/>
            <a:ext cx="3334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/>
              <a:t>松鶴楼　</a:t>
            </a:r>
            <a:r>
              <a:rPr kumimoji="1" lang="en-US" altLang="ja-JP" sz="2000" b="1" dirty="0"/>
              <a:t>1757</a:t>
            </a:r>
            <a:r>
              <a:rPr kumimoji="1" lang="ja-JP" altLang="en-US" sz="2000" b="1"/>
              <a:t>年創立</a:t>
            </a:r>
          </a:p>
        </p:txBody>
      </p:sp>
    </p:spTree>
    <p:extLst>
      <p:ext uri="{BB962C8B-B14F-4D97-AF65-F5344CB8AC3E}">
        <p14:creationId xmlns:p14="http://schemas.microsoft.com/office/powerpoint/2010/main" val="3031787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576DFC2-7FFC-C69F-A5D0-78773FFF7CB6}"/>
              </a:ext>
            </a:extLst>
          </p:cNvPr>
          <p:cNvSpPr txBox="1"/>
          <p:nvPr/>
        </p:nvSpPr>
        <p:spPr>
          <a:xfrm>
            <a:off x="0" y="154746"/>
            <a:ext cx="3938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/>
              <a:t>今の時期：上海蟹</a:t>
            </a:r>
            <a:endParaRPr lang="en-US" altLang="ja-JP" sz="2000" b="1" dirty="0"/>
          </a:p>
          <a:p>
            <a:r>
              <a:rPr lang="ja-JP" altLang="en-US" sz="2000" b="1"/>
              <a:t>けど、実は蘇州の陽澄湖蟹です</a:t>
            </a:r>
            <a:endParaRPr lang="en-US" altLang="ja-JP" sz="2000" b="1" dirty="0"/>
          </a:p>
          <a:p>
            <a:endParaRPr kumimoji="1" lang="ja-JP" altLang="en-US" sz="2000" b="1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85878E4-0B67-78BB-9AE8-FAEE1F6E6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97" y="1032765"/>
            <a:ext cx="9495692" cy="47924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" name="インク 19">
                <a:extLst>
                  <a:ext uri="{FF2B5EF4-FFF2-40B4-BE49-F238E27FC236}">
                    <a16:creationId xmlns:a16="http://schemas.microsoft.com/office/drawing/2014/main" id="{A9ADF6A5-B47E-75EC-137A-265C81AF17F9}"/>
                  </a:ext>
                </a:extLst>
              </p14:cNvPr>
              <p14:cNvContentPartPr/>
              <p14:nvPr/>
            </p14:nvContentPartPr>
            <p14:xfrm>
              <a:off x="5155698" y="1728111"/>
              <a:ext cx="1731960" cy="1341360"/>
            </p14:xfrm>
          </p:contentPart>
        </mc:Choice>
        <mc:Fallback xmlns="">
          <p:pic>
            <p:nvPicPr>
              <p:cNvPr id="20" name="インク 19">
                <a:extLst>
                  <a:ext uri="{FF2B5EF4-FFF2-40B4-BE49-F238E27FC236}">
                    <a16:creationId xmlns:a16="http://schemas.microsoft.com/office/drawing/2014/main" id="{A9ADF6A5-B47E-75EC-137A-265C81AF17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38058" y="1710471"/>
                <a:ext cx="1767600" cy="1377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9EDFDE8-BA86-C52C-DCCD-8EC307D6E246}"/>
              </a:ext>
            </a:extLst>
          </p:cNvPr>
          <p:cNvSpPr txBox="1"/>
          <p:nvPr/>
        </p:nvSpPr>
        <p:spPr>
          <a:xfrm>
            <a:off x="4333965" y="509545"/>
            <a:ext cx="4162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i="0">
                <a:solidFill>
                  <a:srgbClr val="24292F"/>
                </a:solidFill>
                <a:effectLst/>
                <a:latin typeface="-apple-system"/>
              </a:rPr>
              <a:t>陽澄湖（ようちょうこ）</a:t>
            </a:r>
            <a:endParaRPr lang="en-US" altLang="ja-JP" sz="2800" b="1" dirty="0"/>
          </a:p>
        </p:txBody>
      </p:sp>
    </p:spTree>
    <p:extLst>
      <p:ext uri="{BB962C8B-B14F-4D97-AF65-F5344CB8AC3E}">
        <p14:creationId xmlns:p14="http://schemas.microsoft.com/office/powerpoint/2010/main" val="283065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外, 水, 山, 眺め が含まれている画像&#10;&#10;自動的に生成された説明">
            <a:extLst>
              <a:ext uri="{FF2B5EF4-FFF2-40B4-BE49-F238E27FC236}">
                <a16:creationId xmlns:a16="http://schemas.microsoft.com/office/drawing/2014/main" id="{5C106D39-2293-9637-5429-997AABA6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0"/>
            <a:ext cx="4488469" cy="5982287"/>
          </a:xfrm>
          <a:prstGeom prst="rect">
            <a:avLst/>
          </a:prstGeom>
        </p:spPr>
      </p:pic>
      <p:pic>
        <p:nvPicPr>
          <p:cNvPr id="7" name="図 6" descr="草, 屋外, 水, 座る が含まれている画像&#10;&#10;自動的に生成された説明">
            <a:extLst>
              <a:ext uri="{FF2B5EF4-FFF2-40B4-BE49-F238E27FC236}">
                <a16:creationId xmlns:a16="http://schemas.microsoft.com/office/drawing/2014/main" id="{659AAC84-89C2-D423-2FF3-4130F29DA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960" y="0"/>
            <a:ext cx="6379825" cy="3168749"/>
          </a:xfrm>
          <a:prstGeom prst="rect">
            <a:avLst/>
          </a:prstGeom>
        </p:spPr>
      </p:pic>
      <p:pic>
        <p:nvPicPr>
          <p:cNvPr id="11" name="図 10" descr="虫, 動物, 水, 人 が含まれている画像&#10;&#10;自動的に生成された説明">
            <a:extLst>
              <a:ext uri="{FF2B5EF4-FFF2-40B4-BE49-F238E27FC236}">
                <a16:creationId xmlns:a16="http://schemas.microsoft.com/office/drawing/2014/main" id="{E96CFF3B-C645-86A7-37A0-5207EE2D8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960" y="3168749"/>
            <a:ext cx="2756682" cy="3675575"/>
          </a:xfrm>
          <a:prstGeom prst="rect">
            <a:avLst/>
          </a:prstGeom>
        </p:spPr>
      </p:pic>
      <p:pic>
        <p:nvPicPr>
          <p:cNvPr id="13" name="図 12" descr="虫, 動物, カニ, 屋外 が含まれている画像&#10;&#10;自動的に生成された説明">
            <a:extLst>
              <a:ext uri="{FF2B5EF4-FFF2-40B4-BE49-F238E27FC236}">
                <a16:creationId xmlns:a16="http://schemas.microsoft.com/office/drawing/2014/main" id="{B9270DB8-017A-0505-4C3A-F57CFB613D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9103" y="3182425"/>
            <a:ext cx="2756682" cy="367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図 6" descr="皿に盛られたパスタ料理&#10;&#10;自動的に生成された説明">
            <a:extLst>
              <a:ext uri="{FF2B5EF4-FFF2-40B4-BE49-F238E27FC236}">
                <a16:creationId xmlns:a16="http://schemas.microsoft.com/office/drawing/2014/main" id="{00837E20-5100-3BC2-5D51-654506AEE8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57" r="13204" b="-3"/>
          <a:stretch/>
        </p:blipFill>
        <p:spPr>
          <a:xfrm>
            <a:off x="8175549" y="171714"/>
            <a:ext cx="3793268" cy="6514565"/>
          </a:xfrm>
          <a:prstGeom prst="rect">
            <a:avLst/>
          </a:prstGeom>
        </p:spPr>
      </p:pic>
      <p:pic>
        <p:nvPicPr>
          <p:cNvPr id="5" name="図 4" descr="テーブルの上にあるいろんな食べ物&#10;&#10;自動的に生成された説明">
            <a:extLst>
              <a:ext uri="{FF2B5EF4-FFF2-40B4-BE49-F238E27FC236}">
                <a16:creationId xmlns:a16="http://schemas.microsoft.com/office/drawing/2014/main" id="{33D05F69-99EA-6C50-72CE-8238A19612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6" r="17268" b="-3"/>
          <a:stretch/>
        </p:blipFill>
        <p:spPr>
          <a:xfrm>
            <a:off x="194159" y="171713"/>
            <a:ext cx="3822924" cy="6514565"/>
          </a:xfrm>
          <a:prstGeom prst="rect">
            <a:avLst/>
          </a:prstGeom>
        </p:spPr>
      </p:pic>
      <p:pic>
        <p:nvPicPr>
          <p:cNvPr id="11" name="図 10" descr="肉と野菜の料理&#10;&#10;自動的に生成された説明">
            <a:extLst>
              <a:ext uri="{FF2B5EF4-FFF2-40B4-BE49-F238E27FC236}">
                <a16:creationId xmlns:a16="http://schemas.microsoft.com/office/drawing/2014/main" id="{93869BDA-19BE-6BE5-EE05-AD03A37E2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85" r="10259" b="-3"/>
          <a:stretch/>
        </p:blipFill>
        <p:spPr>
          <a:xfrm>
            <a:off x="4209718" y="173878"/>
            <a:ext cx="3797744" cy="651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85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皿の上にあるいろんな食べ物&#10;&#10;自動的に生成された説明">
            <a:extLst>
              <a:ext uri="{FF2B5EF4-FFF2-40B4-BE49-F238E27FC236}">
                <a16:creationId xmlns:a16="http://schemas.microsoft.com/office/drawing/2014/main" id="{DB0E3130-693F-D631-BEAE-54B9A1843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719047"/>
            <a:ext cx="2560320" cy="341376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ボウルに入った食べ物&#10;&#10;中程度の精度で自動的に生成された説明">
            <a:extLst>
              <a:ext uri="{FF2B5EF4-FFF2-40B4-BE49-F238E27FC236}">
                <a16:creationId xmlns:a16="http://schemas.microsoft.com/office/drawing/2014/main" id="{25AB9B39-F543-7285-E8D8-9BA4A18FD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31" y="1719047"/>
            <a:ext cx="2560320" cy="341376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 descr="ボウルに盛られた料理&#10;&#10;自動的に生成された説明">
            <a:extLst>
              <a:ext uri="{FF2B5EF4-FFF2-40B4-BE49-F238E27FC236}">
                <a16:creationId xmlns:a16="http://schemas.microsoft.com/office/drawing/2014/main" id="{F129EFF3-BFB5-2592-86DB-7FC52DD48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1719047"/>
            <a:ext cx="2560320" cy="341376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 descr="スープとサラダ&#10;&#10;自動的に生成された説明">
            <a:extLst>
              <a:ext uri="{FF2B5EF4-FFF2-40B4-BE49-F238E27FC236}">
                <a16:creationId xmlns:a16="http://schemas.microsoft.com/office/drawing/2014/main" id="{0FBF7B5A-CBDA-2A8D-E566-E6B2ED15F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0662" y="1719047"/>
            <a:ext cx="2560320" cy="341376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999797C-8855-96BE-F764-5BBC73F76724}"/>
              </a:ext>
            </a:extLst>
          </p:cNvPr>
          <p:cNvSpPr txBox="1"/>
          <p:nvPr/>
        </p:nvSpPr>
        <p:spPr>
          <a:xfrm>
            <a:off x="3930732" y="510639"/>
            <a:ext cx="5025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/>
              <a:t>蘇州のデザート</a:t>
            </a:r>
          </a:p>
        </p:txBody>
      </p:sp>
    </p:spTree>
    <p:extLst>
      <p:ext uri="{BB962C8B-B14F-4D97-AF65-F5344CB8AC3E}">
        <p14:creationId xmlns:p14="http://schemas.microsoft.com/office/powerpoint/2010/main" val="421680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4000"/>
                    </a14:imgEffect>
                    <a14:imgEffect>
                      <a14:brightnessContrast contrast="-8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459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2D24DC-693B-1535-2DEA-635026AFEE1E}"/>
              </a:ext>
            </a:extLst>
          </p:cNvPr>
          <p:cNvSpPr txBox="1"/>
          <p:nvPr/>
        </p:nvSpPr>
        <p:spPr>
          <a:xfrm>
            <a:off x="456709" y="95188"/>
            <a:ext cx="452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/>
              <a:t>無形文化遺産「</a:t>
            </a:r>
            <a:r>
              <a:rPr kumimoji="1" lang="ja-JP" altLang="en-US" sz="2000" b="1"/>
              <a:t>蘇州ピンタン」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00E121E-746C-23FA-759D-F3A9BA083C2E}"/>
              </a:ext>
            </a:extLst>
          </p:cNvPr>
          <p:cNvSpPr txBox="1"/>
          <p:nvPr/>
        </p:nvSpPr>
        <p:spPr>
          <a:xfrm>
            <a:off x="886265" y="544214"/>
            <a:ext cx="8936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i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蘇州の方言と楽器「琵琶」や「三弦」で物語を語る口承言語芸術です。</a:t>
            </a:r>
            <a:endParaRPr lang="en-US" altLang="ja-JP" sz="2000" b="1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r>
              <a:rPr lang="en-US" altLang="ja-JP" sz="2000" b="1" i="0" dirty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2006 </a:t>
            </a:r>
            <a:r>
              <a:rPr lang="ja-JP" altLang="en-US" sz="2000" b="1" i="0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年、蘇州ピンたんは新しい国家無形文化遺産の第一陣に選ばれました。</a:t>
            </a:r>
            <a:endParaRPr lang="en-US" altLang="ja-JP" sz="2000" b="1" i="0" dirty="0">
              <a:solidFill>
                <a:srgbClr val="333333"/>
              </a:solidFill>
              <a:effectLst/>
              <a:latin typeface="Helvetica Neue" panose="02000503000000020004" pitchFamily="2" charset="0"/>
            </a:endParaRPr>
          </a:p>
          <a:p>
            <a:endParaRPr lang="en-US" altLang="ja-JP" sz="2000" b="1" dirty="0">
              <a:solidFill>
                <a:srgbClr val="333333"/>
              </a:solidFill>
              <a:latin typeface="Helvetica Neue" panose="02000503000000020004" pitchFamily="2" charset="0"/>
            </a:endParaRPr>
          </a:p>
          <a:p>
            <a:r>
              <a:rPr lang="ja-JP" altLang="en-US" sz="2000" b="1">
                <a:solidFill>
                  <a:srgbClr val="333333"/>
                </a:solidFill>
                <a:latin typeface="Helvetica Neue" panose="02000503000000020004" pitchFamily="2" charset="0"/>
              </a:rPr>
              <a:t>　　普段は、蘇州式の喫茶店でお茶を飲みながら聞いている感じです。</a:t>
            </a:r>
            <a:endParaRPr lang="en-US" altLang="ja-JP" sz="2000" b="1" dirty="0">
              <a:solidFill>
                <a:srgbClr val="333333"/>
              </a:solidFill>
              <a:latin typeface="Helvetica Neue" panose="02000503000000020004" pitchFamily="2" charset="0"/>
            </a:endParaRPr>
          </a:p>
        </p:txBody>
      </p:sp>
      <p:sp>
        <p:nvSpPr>
          <p:cNvPr id="8" name="テキスト ボックス 7">
            <a:hlinkClick r:id="rId2"/>
            <a:extLst>
              <a:ext uri="{FF2B5EF4-FFF2-40B4-BE49-F238E27FC236}">
                <a16:creationId xmlns:a16="http://schemas.microsoft.com/office/drawing/2014/main" id="{DBAD2213-5CD7-5E2B-7BD6-6C9AFDD2AF5B}"/>
              </a:ext>
            </a:extLst>
          </p:cNvPr>
          <p:cNvSpPr txBox="1"/>
          <p:nvPr/>
        </p:nvSpPr>
        <p:spPr>
          <a:xfrm>
            <a:off x="9212749" y="5513567"/>
            <a:ext cx="1519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>
                <a:hlinkClick r:id="rId3"/>
              </a:rPr>
              <a:t>演出</a:t>
            </a:r>
            <a:endParaRPr kumimoji="1" lang="ja-JP" altLang="en-US" b="1"/>
          </a:p>
        </p:txBody>
      </p:sp>
      <p:pic>
        <p:nvPicPr>
          <p:cNvPr id="10" name="図 9" descr="ギターを弾いている男性&#10;&#10;自動的に生成された説明">
            <a:extLst>
              <a:ext uri="{FF2B5EF4-FFF2-40B4-BE49-F238E27FC236}">
                <a16:creationId xmlns:a16="http://schemas.microsoft.com/office/drawing/2014/main" id="{DA572971-B0C7-81BD-4C4A-320F62CD8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940" y="1867653"/>
            <a:ext cx="7046324" cy="46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26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水の中にある家&#10;&#10;中程度の精度で自動的に生成された説明">
            <a:extLst>
              <a:ext uri="{FF2B5EF4-FFF2-40B4-BE49-F238E27FC236}">
                <a16:creationId xmlns:a16="http://schemas.microsoft.com/office/drawing/2014/main" id="{E0AFB4D9-8647-528E-EFF1-C4EBD744B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058" y="549606"/>
            <a:ext cx="7679884" cy="575878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E1DE6F-4BDF-D8E5-0874-144FC0EB09A4}"/>
              </a:ext>
            </a:extLst>
          </p:cNvPr>
          <p:cNvSpPr txBox="1"/>
          <p:nvPr/>
        </p:nvSpPr>
        <p:spPr>
          <a:xfrm>
            <a:off x="273132" y="122094"/>
            <a:ext cx="4714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/>
              <a:t>蘇州園林</a:t>
            </a:r>
          </a:p>
        </p:txBody>
      </p:sp>
    </p:spTree>
    <p:extLst>
      <p:ext uri="{BB962C8B-B14F-4D97-AF65-F5344CB8AC3E}">
        <p14:creationId xmlns:p14="http://schemas.microsoft.com/office/powerpoint/2010/main" val="728707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川の両側にある建物&#10;&#10;自動的に生成された説明">
            <a:extLst>
              <a:ext uri="{FF2B5EF4-FFF2-40B4-BE49-F238E27FC236}">
                <a16:creationId xmlns:a16="http://schemas.microsoft.com/office/drawing/2014/main" id="{7F249296-5E2C-FCA4-D694-226E3BDAE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86" y="173804"/>
            <a:ext cx="3853216" cy="5135615"/>
          </a:xfrm>
        </p:spPr>
      </p:pic>
      <p:pic>
        <p:nvPicPr>
          <p:cNvPr id="9" name="図 8" descr="岩の間を流れる川と橋と建物&#10;&#10;自動的に生成された説明">
            <a:extLst>
              <a:ext uri="{FF2B5EF4-FFF2-40B4-BE49-F238E27FC236}">
                <a16:creationId xmlns:a16="http://schemas.microsoft.com/office/drawing/2014/main" id="{15E62C6A-6F51-7B10-96D7-0F49DDCEE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184" y="173804"/>
            <a:ext cx="3853217" cy="5135615"/>
          </a:xfrm>
          <a:prstGeom prst="rect">
            <a:avLst/>
          </a:prstGeom>
        </p:spPr>
      </p:pic>
      <p:pic>
        <p:nvPicPr>
          <p:cNvPr id="11" name="図 10" descr="レンガの壁の落書き&#10;&#10;中程度の精度で自動的に生成された説明">
            <a:extLst>
              <a:ext uri="{FF2B5EF4-FFF2-40B4-BE49-F238E27FC236}">
                <a16:creationId xmlns:a16="http://schemas.microsoft.com/office/drawing/2014/main" id="{185C0BC9-7ABF-D9FE-3E25-B21F46AE1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200" y="173804"/>
            <a:ext cx="3853217" cy="51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5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0D907E6-A938-C86D-A8DE-76C4911F7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09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石造りの古い建物&#10;&#10;自動的に生成された説明">
            <a:extLst>
              <a:ext uri="{FF2B5EF4-FFF2-40B4-BE49-F238E27FC236}">
                <a16:creationId xmlns:a16="http://schemas.microsoft.com/office/drawing/2014/main" id="{0DD91F8B-571D-DA29-5439-F645D8023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6" y="1161101"/>
            <a:ext cx="4271840" cy="5696899"/>
          </a:xfrm>
          <a:prstGeom prst="rect">
            <a:avLst/>
          </a:prstGeom>
        </p:spPr>
      </p:pic>
      <p:pic>
        <p:nvPicPr>
          <p:cNvPr id="7" name="図 6" descr="屋外, 建物, 市, 水 が含まれている画像&#10;&#10;自動的に生成された説明">
            <a:extLst>
              <a:ext uri="{FF2B5EF4-FFF2-40B4-BE49-F238E27FC236}">
                <a16:creationId xmlns:a16="http://schemas.microsoft.com/office/drawing/2014/main" id="{55AC29D3-41CD-DC94-9EE4-91C55049C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216" y="1415845"/>
            <a:ext cx="7398231" cy="53094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FBEE6E-62ED-3CBA-4999-8C4F6093AE1E}"/>
              </a:ext>
            </a:extLst>
          </p:cNvPr>
          <p:cNvSpPr txBox="1"/>
          <p:nvPr/>
        </p:nvSpPr>
        <p:spPr>
          <a:xfrm>
            <a:off x="231375" y="201881"/>
            <a:ext cx="165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/>
              <a:t>虎丘塔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3B00C5D-737C-E7F4-6108-54D903E81338}"/>
              </a:ext>
            </a:extLst>
          </p:cNvPr>
          <p:cNvSpPr txBox="1"/>
          <p:nvPr/>
        </p:nvSpPr>
        <p:spPr>
          <a:xfrm>
            <a:off x="2367296" y="213274"/>
            <a:ext cx="3594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/>
              <a:t>呉王闔閭の陵墓</a:t>
            </a:r>
          </a:p>
        </p:txBody>
      </p:sp>
    </p:spTree>
    <p:extLst>
      <p:ext uri="{BB962C8B-B14F-4D97-AF65-F5344CB8AC3E}">
        <p14:creationId xmlns:p14="http://schemas.microsoft.com/office/powerpoint/2010/main" val="3743612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壁に貼られた紙&#10;&#10;中程度の精度で自動的に生成された説明">
            <a:extLst>
              <a:ext uri="{FF2B5EF4-FFF2-40B4-BE49-F238E27FC236}">
                <a16:creationId xmlns:a16="http://schemas.microsoft.com/office/drawing/2014/main" id="{738CB45D-5B8D-3188-7CD4-AA4C121B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603" y="815926"/>
            <a:ext cx="7230794" cy="542309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33C6479-646E-AE62-2E59-A92E0A3FDF86}"/>
              </a:ext>
            </a:extLst>
          </p:cNvPr>
          <p:cNvSpPr txBox="1"/>
          <p:nvPr/>
        </p:nvSpPr>
        <p:spPr>
          <a:xfrm>
            <a:off x="2480603" y="231151"/>
            <a:ext cx="3756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/>
              <a:t>呉王夫差の</a:t>
            </a:r>
            <a:r>
              <a:rPr lang="ja-JP" altLang="en-US" sz="3200" b="1"/>
              <a:t>剣</a:t>
            </a:r>
            <a:endParaRPr kumimoji="1"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426513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図 6" descr="水, テーブル, 座る, 時計 が含まれている画像&#10;&#10;自動的に生成された説明">
            <a:extLst>
              <a:ext uri="{FF2B5EF4-FFF2-40B4-BE49-F238E27FC236}">
                <a16:creationId xmlns:a16="http://schemas.microsoft.com/office/drawing/2014/main" id="{5AD5B3CA-17FE-2515-0D6E-0E765FED6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02" b="462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図 4" descr="港に停泊しているボート&#10;&#10;自動的に生成された説明">
            <a:extLst>
              <a:ext uri="{FF2B5EF4-FFF2-40B4-BE49-F238E27FC236}">
                <a16:creationId xmlns:a16="http://schemas.microsoft.com/office/drawing/2014/main" id="{EF32D971-4DFE-ABFF-B6C7-2BD38B6D6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92" r="16440" b="-2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0980F2-E95E-209B-B482-3D100455614F}"/>
              </a:ext>
            </a:extLst>
          </p:cNvPr>
          <p:cNvSpPr txBox="1"/>
          <p:nvPr/>
        </p:nvSpPr>
        <p:spPr>
          <a:xfrm>
            <a:off x="643467" y="5629758"/>
            <a:ext cx="575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chemeClr val="bg1">
                    <a:lumMod val="95000"/>
                  </a:schemeClr>
                </a:solidFill>
              </a:rPr>
              <a:t>石湖の湖中楼　天鏡閣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0369033-58D6-BBDF-7CD0-103F936897AE}"/>
              </a:ext>
            </a:extLst>
          </p:cNvPr>
          <p:cNvSpPr txBox="1"/>
          <p:nvPr/>
        </p:nvSpPr>
        <p:spPr>
          <a:xfrm>
            <a:off x="6236954" y="5679251"/>
            <a:ext cx="3906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solidFill>
                  <a:schemeClr val="bg1">
                    <a:lumMod val="95000"/>
                  </a:schemeClr>
                </a:solidFill>
              </a:rPr>
              <a:t>明の有名な詩人の住所</a:t>
            </a:r>
            <a:endParaRPr kumimoji="1" lang="en-US" altLang="ja-JP" sz="24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83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図 6" descr="屋内, 鏡, カウンター, 流し が含まれている画像&#10;&#10;自動的に生成された説明">
            <a:extLst>
              <a:ext uri="{FF2B5EF4-FFF2-40B4-BE49-F238E27FC236}">
                <a16:creationId xmlns:a16="http://schemas.microsoft.com/office/drawing/2014/main" id="{6753FE9A-1E0A-C8B6-679F-C894B6A08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03" r="14920" b="-1"/>
          <a:stretch/>
        </p:blipFill>
        <p:spPr>
          <a:xfrm rot="5400000">
            <a:off x="353043" y="290423"/>
            <a:ext cx="3021406" cy="3084025"/>
          </a:xfrm>
          <a:prstGeom prst="rect">
            <a:avLst/>
          </a:prstGeom>
        </p:spPr>
      </p:pic>
      <p:pic>
        <p:nvPicPr>
          <p:cNvPr id="9" name="図 8" descr="屋内, 座る, 部屋, 小さい が含まれている画像&#10;&#10;自動的に生成された説明">
            <a:extLst>
              <a:ext uri="{FF2B5EF4-FFF2-40B4-BE49-F238E27FC236}">
                <a16:creationId xmlns:a16="http://schemas.microsoft.com/office/drawing/2014/main" id="{5FC65663-55DA-A95C-A694-CEE8937AF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9" r="25000" b="-1"/>
          <a:stretch/>
        </p:blipFill>
        <p:spPr>
          <a:xfrm rot="5400000">
            <a:off x="470770" y="3365817"/>
            <a:ext cx="2785952" cy="3084025"/>
          </a:xfrm>
          <a:prstGeom prst="rect">
            <a:avLst/>
          </a:prstGeom>
        </p:spPr>
      </p:pic>
      <p:pic>
        <p:nvPicPr>
          <p:cNvPr id="11" name="図 10" descr="本棚の前にある窓&#10;&#10;自動的に生成された説明">
            <a:extLst>
              <a:ext uri="{FF2B5EF4-FFF2-40B4-BE49-F238E27FC236}">
                <a16:creationId xmlns:a16="http://schemas.microsoft.com/office/drawing/2014/main" id="{F8449FC6-AA3A-7D2E-05F4-8F945DE85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9837"/>
          <a:stretch/>
        </p:blipFill>
        <p:spPr>
          <a:xfrm rot="5400000">
            <a:off x="2630374" y="1289645"/>
            <a:ext cx="5979074" cy="4043250"/>
          </a:xfrm>
          <a:prstGeom prst="rect">
            <a:avLst/>
          </a:prstGeom>
        </p:spPr>
      </p:pic>
      <p:pic>
        <p:nvPicPr>
          <p:cNvPr id="5" name="図 4" descr="壁に貼られたポスター&#10;&#10;低い精度で自動的に生成された説明">
            <a:extLst>
              <a:ext uri="{FF2B5EF4-FFF2-40B4-BE49-F238E27FC236}">
                <a16:creationId xmlns:a16="http://schemas.microsoft.com/office/drawing/2014/main" id="{A0A84E5C-04CB-B391-F979-7D64060E62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60" r="2" b="5434"/>
          <a:stretch/>
        </p:blipFill>
        <p:spPr>
          <a:xfrm rot="5400000">
            <a:off x="6862626" y="1293169"/>
            <a:ext cx="5979074" cy="40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45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contrast="-2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AF2A67-02EF-1C8A-6E1D-3886BD5ECF9D}"/>
              </a:ext>
            </a:extLst>
          </p:cNvPr>
          <p:cNvSpPr txBox="1"/>
          <p:nvPr/>
        </p:nvSpPr>
        <p:spPr>
          <a:xfrm>
            <a:off x="104746" y="781036"/>
            <a:ext cx="5275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>
                <a:highlight>
                  <a:srgbClr val="FFFF00"/>
                </a:highlight>
              </a:rPr>
              <a:t>歴史：</a:t>
            </a:r>
            <a:r>
              <a:rPr kumimoji="1" lang="en-US" altLang="ja-JP" sz="3600" b="1" dirty="0">
                <a:highlight>
                  <a:srgbClr val="FFFF00"/>
                </a:highlight>
              </a:rPr>
              <a:t>2500</a:t>
            </a:r>
            <a:r>
              <a:rPr kumimoji="1" lang="ja-JP" altLang="en-US" sz="3600" b="1">
                <a:highlight>
                  <a:srgbClr val="FFFF00"/>
                </a:highlight>
              </a:rPr>
              <a:t>年</a:t>
            </a:r>
            <a:r>
              <a:rPr lang="ja-JP" altLang="en-US" sz="3600" b="1">
                <a:highlight>
                  <a:srgbClr val="FFFF00"/>
                </a:highlight>
              </a:rPr>
              <a:t>以上</a:t>
            </a:r>
            <a:endParaRPr lang="en-US" altLang="ja-JP" sz="3600" b="1" dirty="0">
              <a:highlight>
                <a:srgbClr val="FFFF00"/>
              </a:highlight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B356C79-9860-8CCC-6073-7745DDE33852}"/>
              </a:ext>
            </a:extLst>
          </p:cNvPr>
          <p:cNvSpPr txBox="1"/>
          <p:nvPr/>
        </p:nvSpPr>
        <p:spPr>
          <a:xfrm>
            <a:off x="187569" y="5277092"/>
            <a:ext cx="673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highlight>
                  <a:srgbClr val="FFFF00"/>
                </a:highlight>
              </a:rPr>
              <a:t>2022</a:t>
            </a:r>
            <a:r>
              <a:rPr kumimoji="1" lang="zh-CN" altLang="en-US" sz="3600" b="1" dirty="0">
                <a:highlight>
                  <a:srgbClr val="FFFF00"/>
                </a:highlight>
              </a:rPr>
              <a:t>年</a:t>
            </a:r>
            <a:r>
              <a:rPr kumimoji="1" lang="en-US" altLang="ja-JP" sz="3600" b="1" dirty="0">
                <a:highlight>
                  <a:srgbClr val="FFFF00"/>
                </a:highlight>
              </a:rPr>
              <a:t>GDP</a:t>
            </a:r>
            <a:r>
              <a:rPr kumimoji="1" lang="ja-JP" altLang="en-US" sz="3600" b="1">
                <a:highlight>
                  <a:srgbClr val="FFFF00"/>
                </a:highlight>
              </a:rPr>
              <a:t>：</a:t>
            </a:r>
            <a:r>
              <a:rPr kumimoji="1" lang="en-US" altLang="ja-JP" sz="3600" b="1" dirty="0">
                <a:highlight>
                  <a:srgbClr val="FFFF00"/>
                </a:highlight>
              </a:rPr>
              <a:t>23,000</a:t>
            </a:r>
            <a:r>
              <a:rPr kumimoji="1" lang="ja-JP" altLang="en-US" sz="3600" b="1">
                <a:highlight>
                  <a:srgbClr val="FFFF00"/>
                </a:highlight>
              </a:rPr>
              <a:t>億元以上</a:t>
            </a:r>
            <a:endParaRPr kumimoji="1" lang="en-US" altLang="ja-JP" sz="3600" b="1" dirty="0">
              <a:highlight>
                <a:srgbClr val="FFFF00"/>
              </a:highlight>
            </a:endParaRPr>
          </a:p>
          <a:p>
            <a:r>
              <a:rPr kumimoji="1" lang="ja-JP" altLang="en-US" sz="3600" b="1">
                <a:highlight>
                  <a:srgbClr val="FFFF00"/>
                </a:highlight>
              </a:rPr>
              <a:t>中国都市</a:t>
            </a:r>
            <a:r>
              <a:rPr lang="en-US" altLang="ja-JP" sz="3600" b="1" dirty="0">
                <a:highlight>
                  <a:srgbClr val="FFFF00"/>
                </a:highlight>
              </a:rPr>
              <a:t>6</a:t>
            </a:r>
            <a:r>
              <a:rPr lang="ja-JP" altLang="en-US" sz="3600" b="1">
                <a:highlight>
                  <a:srgbClr val="FFFF00"/>
                </a:highlight>
              </a:rPr>
              <a:t>位</a:t>
            </a:r>
            <a:endParaRPr kumimoji="1" lang="ja-JP" altLang="en-US" sz="3600" b="1">
              <a:highlight>
                <a:srgbClr val="FFFF00"/>
              </a:highligh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2CBC8AD-4F93-5E44-390B-2702DB3A81D6}"/>
              </a:ext>
            </a:extLst>
          </p:cNvPr>
          <p:cNvSpPr txBox="1"/>
          <p:nvPr/>
        </p:nvSpPr>
        <p:spPr>
          <a:xfrm>
            <a:off x="317436" y="2590177"/>
            <a:ext cx="4281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highlight>
                  <a:srgbClr val="FFFF00"/>
                </a:highlight>
              </a:rPr>
              <a:t>太湖</a:t>
            </a:r>
            <a:r>
              <a:rPr lang="en" altLang="ja-JP" sz="3200" b="1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2,250 km²</a:t>
            </a:r>
            <a:r>
              <a:rPr lang="ja-JP" altLang="en-US" sz="3200" b="1" i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　</a:t>
            </a:r>
            <a:endParaRPr lang="en-US" altLang="ja-JP" sz="3200" b="1" i="0" dirty="0">
              <a:solidFill>
                <a:srgbClr val="202124"/>
              </a:solidFill>
              <a:effectLst/>
              <a:highlight>
                <a:srgbClr val="FFFF00"/>
              </a:highlight>
              <a:latin typeface="arial" panose="020B0604020202020204" pitchFamily="34" charset="0"/>
            </a:endParaRPr>
          </a:p>
          <a:p>
            <a:r>
              <a:rPr lang="ja-JP" altLang="en-US" sz="3200" b="1" i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魚米の里</a:t>
            </a:r>
            <a:endParaRPr kumimoji="1" lang="ja-JP" altLang="en-US" sz="3200" b="1">
              <a:highlight>
                <a:srgbClr val="FFFF00"/>
              </a:highlight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4981EAD-D2A7-7B0F-E0AB-565997E5C9BC}"/>
              </a:ext>
            </a:extLst>
          </p:cNvPr>
          <p:cNvSpPr txBox="1"/>
          <p:nvPr/>
        </p:nvSpPr>
        <p:spPr>
          <a:xfrm>
            <a:off x="318198" y="3606934"/>
            <a:ext cx="3770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>
                <a:highlight>
                  <a:srgbClr val="FFFF00"/>
                </a:highlight>
              </a:rPr>
              <a:t>東京都</a:t>
            </a:r>
            <a:r>
              <a:rPr lang="en" altLang="ja-JP" sz="2800" b="1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2,194 km²</a:t>
            </a:r>
            <a:endParaRPr kumimoji="1" lang="ja-JP" altLang="en-US" sz="2800" b="1">
              <a:highlight>
                <a:srgbClr val="FFFF00"/>
              </a:highligh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501E872-03E2-266D-A948-D11B4E27E78E}"/>
              </a:ext>
            </a:extLst>
          </p:cNvPr>
          <p:cNvSpPr txBox="1"/>
          <p:nvPr/>
        </p:nvSpPr>
        <p:spPr>
          <a:xfrm>
            <a:off x="318198" y="2167279"/>
            <a:ext cx="2208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highlight>
                  <a:srgbClr val="FFFF00"/>
                </a:highlight>
              </a:rPr>
              <a:t>湖の多い地域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CA55391-0806-4A1B-E4AA-7F69A83ECE85}"/>
              </a:ext>
            </a:extLst>
          </p:cNvPr>
          <p:cNvSpPr txBox="1"/>
          <p:nvPr/>
        </p:nvSpPr>
        <p:spPr>
          <a:xfrm>
            <a:off x="318198" y="4106776"/>
            <a:ext cx="362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>
                <a:highlight>
                  <a:srgbClr val="FFFF00"/>
                </a:highlight>
              </a:rPr>
              <a:t>蘇州市の面積</a:t>
            </a:r>
            <a:r>
              <a:rPr lang="en" altLang="ja-JP" sz="2400" b="1" i="0" dirty="0">
                <a:solidFill>
                  <a:srgbClr val="202124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8,488 km²</a:t>
            </a:r>
            <a:endParaRPr kumimoji="1" lang="ja-JP" altLang="en-US" sz="2400" b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623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12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図 10" descr="アパートのビル&#10;&#10;低い精度で自動的に生成された説明">
            <a:extLst>
              <a:ext uri="{FF2B5EF4-FFF2-40B4-BE49-F238E27FC236}">
                <a16:creationId xmlns:a16="http://schemas.microsoft.com/office/drawing/2014/main" id="{A6131093-D234-5293-73F9-4E9C3DB2D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0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787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屋外, 大きい, 市, 眺め が含まれている画像&#10;&#10;自動的に生成された説明">
            <a:extLst>
              <a:ext uri="{FF2B5EF4-FFF2-40B4-BE49-F238E27FC236}">
                <a16:creationId xmlns:a16="http://schemas.microsoft.com/office/drawing/2014/main" id="{E32ABB21-1501-31B9-4A96-3BA0FD36B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912" y="178209"/>
            <a:ext cx="4876185" cy="6501581"/>
          </a:xfrm>
          <a:prstGeom prst="rect">
            <a:avLst/>
          </a:prstGeom>
        </p:spPr>
      </p:pic>
      <p:pic>
        <p:nvPicPr>
          <p:cNvPr id="17" name="図 16" descr="港に停泊した船&#10;&#10;中程度の精度で自動的に生成された説明">
            <a:extLst>
              <a:ext uri="{FF2B5EF4-FFF2-40B4-BE49-F238E27FC236}">
                <a16:creationId xmlns:a16="http://schemas.microsoft.com/office/drawing/2014/main" id="{29C69DE3-80EA-192D-FFAC-4BB845BF8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30" y="178209"/>
            <a:ext cx="4766494" cy="635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18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建物, 座る, 背の高い, 水 が含まれている画像&#10;&#10;自動的に生成された説明">
            <a:extLst>
              <a:ext uri="{FF2B5EF4-FFF2-40B4-BE49-F238E27FC236}">
                <a16:creationId xmlns:a16="http://schemas.microsoft.com/office/drawing/2014/main" id="{27644EE7-CABC-ACBC-0870-0B9F0879D9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433" r="16567"/>
          <a:stretch/>
        </p:blipFill>
        <p:spPr>
          <a:xfrm rot="16200000">
            <a:off x="2667641" y="-2667641"/>
            <a:ext cx="6856718" cy="1219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44663" y="-4344657"/>
            <a:ext cx="3512260" cy="12201589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73A6D84-E32B-1724-9932-ED6F6492A298}"/>
              </a:ext>
            </a:extLst>
          </p:cNvPr>
          <p:cNvSpPr txBox="1"/>
          <p:nvPr/>
        </p:nvSpPr>
        <p:spPr>
          <a:xfrm>
            <a:off x="762000" y="1137434"/>
            <a:ext cx="7800660" cy="15209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kumimoji="1" lang="ja-JP" altLang="en-US" sz="4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平門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78570" y="-449383"/>
            <a:ext cx="2425271" cy="1220158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55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89C48A-8076-04E6-2FBC-F07AD979D6D1}"/>
              </a:ext>
            </a:extLst>
          </p:cNvPr>
          <p:cNvSpPr txBox="1"/>
          <p:nvPr/>
        </p:nvSpPr>
        <p:spPr>
          <a:xfrm>
            <a:off x="6400800" y="157656"/>
            <a:ext cx="6432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5400" b="1"/>
              <a:t>阊門</a:t>
            </a:r>
            <a:r>
              <a:rPr lang="en-US" altLang="ja-JP" sz="5400" b="1" dirty="0"/>
              <a:t>(</a:t>
            </a:r>
            <a:r>
              <a:rPr lang="ja-JP" altLang="en-US" sz="5400" b="1"/>
              <a:t>チャンモン</a:t>
            </a:r>
            <a:r>
              <a:rPr lang="en-US" altLang="ja-JP" sz="5400" b="1" dirty="0"/>
              <a:t>)</a:t>
            </a:r>
            <a:endParaRPr kumimoji="1" lang="ja-JP" altLang="en-US" sz="5400" b="1"/>
          </a:p>
        </p:txBody>
      </p:sp>
    </p:spTree>
    <p:extLst>
      <p:ext uri="{BB962C8B-B14F-4D97-AF65-F5344CB8AC3E}">
        <p14:creationId xmlns:p14="http://schemas.microsoft.com/office/powerpoint/2010/main" val="2622740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207</Words>
  <Application>Microsoft Macintosh PowerPoint</Application>
  <PresentationFormat>Widescreen</PresentationFormat>
  <Paragraphs>39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-apple-system</vt:lpstr>
      <vt:lpstr>Google Sans</vt:lpstr>
      <vt:lpstr>游ゴシック</vt:lpstr>
      <vt:lpstr>游ゴシック Light</vt:lpstr>
      <vt:lpstr>arial</vt:lpstr>
      <vt:lpstr>arial</vt:lpstr>
      <vt:lpstr>Helvetica Neue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蘇州</dc:title>
  <dc:creator>202102068</dc:creator>
  <cp:lastModifiedBy>202102068</cp:lastModifiedBy>
  <cp:revision>6</cp:revision>
  <dcterms:created xsi:type="dcterms:W3CDTF">2023-11-01T14:18:11Z</dcterms:created>
  <dcterms:modified xsi:type="dcterms:W3CDTF">2023-12-07T05:31:08Z</dcterms:modified>
</cp:coreProperties>
</file>